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48218E4-82DD-494C-BCD0-A5BEB0CD1ED6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382C612-BED0-4C1A-8347-A257C627F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AÇI VE AÇI ÇEŞİTLERİ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HAZIRLAYAN:ÖMER ÖZKAN 366 4\B SINIFI EŞREFBEY İ.Ö.O.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25289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2811457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xmlns="" val="2108132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xmlns="" val="189643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09557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xmlns="" val="1888546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8" y="0"/>
            <a:ext cx="9141142" cy="6858000"/>
          </a:xfrm>
        </p:spPr>
      </p:pic>
    </p:spTree>
    <p:extLst>
      <p:ext uri="{BB962C8B-B14F-4D97-AF65-F5344CB8AC3E}">
        <p14:creationId xmlns:p14="http://schemas.microsoft.com/office/powerpoint/2010/main" xmlns="" val="1889301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xmlns="" val="4057124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4139952" cy="6858000"/>
          </a:xfrm>
        </p:spPr>
        <p:txBody>
          <a:bodyPr/>
          <a:lstStyle/>
          <a:p>
            <a:r>
              <a:rPr lang="tr-TR" smtClean="0">
                <a:solidFill>
                  <a:srgbClr val="FFFF00"/>
                </a:solidFill>
              </a:rPr>
              <a:t>BENİ DİNLED</a:t>
            </a:r>
            <a:r>
              <a:rPr lang="tr-TR" smtClean="0">
                <a:solidFill>
                  <a:srgbClr val="FFFF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İĞİNİZ İÇİN TEŞEKKÜRLER</a:t>
            </a:r>
            <a:endParaRPr lang="tr-TR">
              <a:solidFill>
                <a:srgbClr val="FFFF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0"/>
            <a:ext cx="4716016" cy="6858000"/>
          </a:xfrm>
        </p:spPr>
      </p:pic>
    </p:spTree>
    <p:extLst>
      <p:ext uri="{BB962C8B-B14F-4D97-AF65-F5344CB8AC3E}">
        <p14:creationId xmlns:p14="http://schemas.microsoft.com/office/powerpoint/2010/main" xmlns="" val="1131521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AÇI NEDİR?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/>
              <a:t>Aynı doğru üzerinde olmayan, başlangıç noktaları ortak olan iki ışının birleşim kümesine AÇI denir</a:t>
            </a:r>
            <a:r>
              <a:rPr lang="tr-TR" sz="4400" dirty="0" smtClean="0"/>
              <a:t>.</a:t>
            </a:r>
          </a:p>
          <a:p>
            <a:r>
              <a:rPr lang="tr-TR" sz="4400" dirty="0" smtClean="0">
                <a:hlinkClick r:id="rId2"/>
              </a:rPr>
              <a:t>www.</a:t>
            </a:r>
            <a:r>
              <a:rPr lang="tr-TR" sz="4400" dirty="0" err="1" smtClean="0">
                <a:hlinkClick r:id="rId2"/>
              </a:rPr>
              <a:t>sorubak</a:t>
            </a:r>
            <a:r>
              <a:rPr lang="tr-TR" sz="4400" dirty="0" smtClean="0">
                <a:hlinkClick r:id="rId2"/>
              </a:rPr>
              <a:t>.com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1021764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AÇILAR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1)Dar </a:t>
            </a:r>
            <a:r>
              <a:rPr lang="tr-TR" dirty="0" err="1"/>
              <a:t>Açı:Ölçüsü</a:t>
            </a:r>
            <a:r>
              <a:rPr lang="tr-TR" dirty="0"/>
              <a:t> 0º `den büyük </a:t>
            </a:r>
          </a:p>
          <a:p>
            <a:pPr marL="64008" indent="0">
              <a:buNone/>
            </a:pPr>
            <a:r>
              <a:rPr lang="tr-TR" dirty="0"/>
              <a:t>ve 90º`den</a:t>
            </a:r>
          </a:p>
          <a:p>
            <a:pPr marL="64008" indent="0">
              <a:buNone/>
            </a:pPr>
            <a:r>
              <a:rPr lang="tr-TR" dirty="0"/>
              <a:t>küçük açılara DAR AÇI denir.</a:t>
            </a:r>
          </a:p>
          <a:p>
            <a:pPr marL="64008" indent="0">
              <a:buNone/>
            </a:pPr>
            <a:r>
              <a:rPr lang="tr-TR" dirty="0" smtClean="0"/>
              <a:t> </a:t>
            </a:r>
            <a:endParaRPr lang="tr-TR" dirty="0"/>
          </a:p>
          <a:p>
            <a:r>
              <a:rPr lang="tr-TR" dirty="0"/>
              <a:t>2)Dik </a:t>
            </a:r>
            <a:r>
              <a:rPr lang="tr-TR" dirty="0" err="1"/>
              <a:t>Açı:Ölçüsü</a:t>
            </a:r>
            <a:r>
              <a:rPr lang="tr-TR" dirty="0"/>
              <a:t> 90º olan açıya</a:t>
            </a:r>
          </a:p>
          <a:p>
            <a:pPr marL="64008" indent="0">
              <a:buNone/>
            </a:pPr>
            <a:r>
              <a:rPr lang="tr-TR" dirty="0"/>
              <a:t>DİK AÇI denir</a:t>
            </a:r>
            <a:r>
              <a:rPr lang="tr-TR" dirty="0" smtClean="0"/>
              <a:t>.</a:t>
            </a:r>
            <a:endParaRPr lang="tr-TR" dirty="0"/>
          </a:p>
          <a:p>
            <a:pPr marL="64008" indent="0">
              <a:buNone/>
            </a:pPr>
            <a:r>
              <a:rPr lang="tr-TR" dirty="0"/>
              <a:t> </a:t>
            </a:r>
          </a:p>
          <a:p>
            <a:r>
              <a:rPr lang="tr-TR" dirty="0"/>
              <a:t>3)Geniş </a:t>
            </a:r>
            <a:r>
              <a:rPr lang="tr-TR" dirty="0" err="1"/>
              <a:t>Açı:Ölçüsü</a:t>
            </a:r>
            <a:r>
              <a:rPr lang="tr-TR" dirty="0"/>
              <a:t> 90º`den büyük 180º`den</a:t>
            </a:r>
          </a:p>
          <a:p>
            <a:pPr marL="64008" indent="0">
              <a:buNone/>
            </a:pPr>
            <a:r>
              <a:rPr lang="tr-TR" dirty="0"/>
              <a:t>küçük olan açıya GENİŞ AÇI denir</a:t>
            </a:r>
            <a:r>
              <a:rPr lang="tr-TR" dirty="0" smtClean="0"/>
              <a:t>.</a:t>
            </a:r>
            <a:endParaRPr lang="tr-TR" dirty="0"/>
          </a:p>
          <a:p>
            <a:pPr marL="64008" indent="0">
              <a:buNone/>
            </a:pPr>
            <a:r>
              <a:rPr lang="tr-TR" dirty="0"/>
              <a:t> </a:t>
            </a:r>
          </a:p>
          <a:p>
            <a:r>
              <a:rPr lang="tr-TR" dirty="0"/>
              <a:t>4)Doğru </a:t>
            </a:r>
            <a:r>
              <a:rPr lang="tr-TR" dirty="0" err="1"/>
              <a:t>Açı:Ölçüsü</a:t>
            </a:r>
            <a:r>
              <a:rPr lang="tr-TR" dirty="0"/>
              <a:t> 180º olan </a:t>
            </a:r>
          </a:p>
          <a:p>
            <a:pPr marL="64008" indent="0">
              <a:buNone/>
            </a:pPr>
            <a:r>
              <a:rPr lang="tr-TR" dirty="0"/>
              <a:t>açıya</a:t>
            </a:r>
          </a:p>
          <a:p>
            <a:pPr marL="64008" indent="0">
              <a:buNone/>
            </a:pPr>
            <a:r>
              <a:rPr lang="tr-TR" dirty="0" smtClean="0"/>
              <a:t>DOĞRU </a:t>
            </a:r>
            <a:r>
              <a:rPr lang="tr-TR" dirty="0"/>
              <a:t>AÇI 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2118418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5)Tam </a:t>
            </a:r>
            <a:r>
              <a:rPr lang="tr-TR" dirty="0" err="1"/>
              <a:t>Açı:Ölçüsü</a:t>
            </a:r>
            <a:r>
              <a:rPr lang="tr-TR" dirty="0"/>
              <a:t> 360º olan açıya</a:t>
            </a:r>
          </a:p>
          <a:p>
            <a:pPr marL="64008" indent="0">
              <a:buNone/>
            </a:pPr>
            <a:r>
              <a:rPr lang="tr-TR" dirty="0"/>
              <a:t> TAM AÇI denir.</a:t>
            </a:r>
          </a:p>
          <a:p>
            <a:endParaRPr lang="tr-TR" dirty="0"/>
          </a:p>
          <a:p>
            <a:pPr marL="64008" indent="0">
              <a:buNone/>
            </a:pPr>
            <a:r>
              <a:rPr lang="tr-TR" dirty="0"/>
              <a:t> </a:t>
            </a:r>
          </a:p>
          <a:p>
            <a:r>
              <a:rPr lang="tr-TR" dirty="0"/>
              <a:t>6)Tümler </a:t>
            </a:r>
            <a:r>
              <a:rPr lang="tr-TR" dirty="0" err="1"/>
              <a:t>Açı:İki</a:t>
            </a:r>
            <a:r>
              <a:rPr lang="tr-TR" dirty="0"/>
              <a:t> açının ölçüleri toplamı</a:t>
            </a:r>
          </a:p>
          <a:p>
            <a:pPr marL="64008" indent="0">
              <a:buNone/>
            </a:pPr>
            <a:r>
              <a:rPr lang="tr-TR" dirty="0"/>
              <a:t> 90º olan açıya TÜMLER AÇI denir.</a:t>
            </a:r>
          </a:p>
          <a:p>
            <a:endParaRPr lang="tr-TR" dirty="0"/>
          </a:p>
          <a:p>
            <a:pPr marL="64008" indent="0">
              <a:buNone/>
            </a:pPr>
            <a:r>
              <a:rPr lang="tr-TR" dirty="0"/>
              <a:t> </a:t>
            </a:r>
          </a:p>
          <a:p>
            <a:r>
              <a:rPr lang="tr-TR" dirty="0"/>
              <a:t>7)Bütünler </a:t>
            </a:r>
            <a:r>
              <a:rPr lang="tr-TR" dirty="0" err="1"/>
              <a:t>Açı:İki</a:t>
            </a:r>
            <a:r>
              <a:rPr lang="tr-TR" dirty="0"/>
              <a:t> açının ölçüleri toplamı</a:t>
            </a:r>
          </a:p>
          <a:p>
            <a:pPr marL="64008" indent="0">
              <a:buNone/>
            </a:pPr>
            <a:r>
              <a:rPr lang="tr-TR" dirty="0"/>
              <a:t>180º ise bu açılara BÜTÜNLER AÇI denir. </a:t>
            </a:r>
          </a:p>
        </p:txBody>
      </p:sp>
    </p:spTree>
    <p:extLst>
      <p:ext uri="{BB962C8B-B14F-4D97-AF65-F5344CB8AC3E}">
        <p14:creationId xmlns:p14="http://schemas.microsoft.com/office/powerpoint/2010/main" xmlns="" val="114203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tr-TR" dirty="0"/>
              <a:t>8)Bir Noktada Kesişen İki Doğrunun</a:t>
            </a:r>
            <a:br>
              <a:rPr lang="tr-TR" dirty="0"/>
            </a:br>
            <a:r>
              <a:rPr lang="tr-TR" dirty="0"/>
              <a:t>Oluşturduğu Açılar: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>
                <a:solidFill>
                  <a:srgbClr val="FF0000"/>
                </a:solidFill>
              </a:rPr>
              <a:t>A)</a:t>
            </a:r>
            <a:r>
              <a:rPr lang="tr-TR" dirty="0" smtClean="0"/>
              <a:t>Komşu </a:t>
            </a:r>
            <a:r>
              <a:rPr lang="tr-TR" dirty="0" err="1"/>
              <a:t>Açılar:Başlangıç</a:t>
            </a:r>
            <a:r>
              <a:rPr lang="tr-TR" dirty="0"/>
              <a:t> noktaları aynı</a:t>
            </a:r>
          </a:p>
          <a:p>
            <a:pPr marL="64008" indent="0">
              <a:buNone/>
            </a:pPr>
            <a:r>
              <a:rPr lang="tr-TR" dirty="0"/>
              <a:t>iki veya daha fazla açıya KOMŞU AÇILAR</a:t>
            </a:r>
          </a:p>
          <a:p>
            <a:pPr marL="64008" indent="0">
              <a:buNone/>
            </a:pPr>
            <a:r>
              <a:rPr lang="tr-TR" dirty="0" smtClean="0"/>
              <a:t>denir</a:t>
            </a:r>
            <a:r>
              <a:rPr lang="tr-TR" dirty="0"/>
              <a:t>.</a:t>
            </a:r>
          </a:p>
          <a:p>
            <a:pPr marL="64008" indent="0">
              <a:buNone/>
            </a:pPr>
            <a:r>
              <a:rPr lang="tr-TR" dirty="0"/>
              <a:t> </a:t>
            </a:r>
          </a:p>
          <a:p>
            <a:pPr marL="64008" indent="0">
              <a:buNone/>
            </a:pPr>
            <a:r>
              <a:rPr lang="tr-TR" dirty="0" smtClean="0"/>
              <a:t> </a:t>
            </a:r>
            <a:r>
              <a:rPr lang="tr-TR" dirty="0">
                <a:solidFill>
                  <a:srgbClr val="FF0000"/>
                </a:solidFill>
              </a:rPr>
              <a:t>B</a:t>
            </a:r>
            <a:r>
              <a:rPr lang="tr-TR" dirty="0" smtClean="0">
                <a:solidFill>
                  <a:srgbClr val="FF0000"/>
                </a:solidFill>
              </a:rPr>
              <a:t>)</a:t>
            </a:r>
            <a:r>
              <a:rPr lang="tr-TR" dirty="0" smtClean="0"/>
              <a:t>Komşu </a:t>
            </a:r>
            <a:r>
              <a:rPr lang="tr-TR" dirty="0"/>
              <a:t>Tümler Açılar: </a:t>
            </a:r>
          </a:p>
          <a:p>
            <a:pPr marL="64008" indent="0">
              <a:buNone/>
            </a:pPr>
            <a:r>
              <a:rPr lang="tr-TR" dirty="0"/>
              <a:t>Başlangıç noktaları</a:t>
            </a:r>
          </a:p>
          <a:p>
            <a:pPr marL="64008" indent="0">
              <a:buNone/>
            </a:pPr>
            <a:r>
              <a:rPr lang="tr-TR" dirty="0" smtClean="0"/>
              <a:t>aynı</a:t>
            </a:r>
            <a:r>
              <a:rPr lang="tr-TR" dirty="0"/>
              <a:t>, ölçüleri toplamı 90º olan iki farklı</a:t>
            </a:r>
          </a:p>
          <a:p>
            <a:pPr marL="64008" indent="0">
              <a:buNone/>
            </a:pPr>
            <a:r>
              <a:rPr lang="tr-TR" dirty="0"/>
              <a:t>açıya KOMŞU TÜMLER AÇILAR denir.</a:t>
            </a:r>
          </a:p>
          <a:p>
            <a:pPr marL="64008" indent="0">
              <a:buNone/>
            </a:pPr>
            <a:endParaRPr lang="tr-TR" dirty="0" smtClean="0"/>
          </a:p>
          <a:p>
            <a:pPr marL="64008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C)</a:t>
            </a:r>
            <a:r>
              <a:rPr lang="tr-TR" dirty="0" smtClean="0"/>
              <a:t>Komşu </a:t>
            </a:r>
            <a:r>
              <a:rPr lang="tr-TR" dirty="0"/>
              <a:t>Bütünler </a:t>
            </a:r>
            <a:r>
              <a:rPr lang="tr-TR" dirty="0" err="1"/>
              <a:t>Açılar:Başlangıç</a:t>
            </a:r>
            <a:r>
              <a:rPr lang="tr-TR" dirty="0"/>
              <a:t> noktaları</a:t>
            </a:r>
          </a:p>
          <a:p>
            <a:pPr marL="64008" indent="0">
              <a:buNone/>
            </a:pPr>
            <a:r>
              <a:rPr lang="tr-TR" dirty="0"/>
              <a:t>aynı, ölçüleri toplamı 180º olan </a:t>
            </a:r>
          </a:p>
          <a:p>
            <a:pPr marL="64008" indent="0">
              <a:buNone/>
            </a:pPr>
            <a:r>
              <a:rPr lang="tr-TR" dirty="0"/>
              <a:t>açıya</a:t>
            </a:r>
          </a:p>
          <a:p>
            <a:pPr marL="64008" indent="0">
              <a:buNone/>
            </a:pPr>
            <a:r>
              <a:rPr lang="tr-TR" dirty="0"/>
              <a:t>KOMŞU BÜTÜNLER AÇILAR </a:t>
            </a:r>
          </a:p>
          <a:p>
            <a:pPr marL="64008" indent="0">
              <a:buNone/>
            </a:pPr>
            <a:r>
              <a:rPr lang="tr-TR" dirty="0"/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3002775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64008" indent="0"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D)</a:t>
            </a:r>
            <a:r>
              <a:rPr lang="tr-TR" sz="4800" dirty="0" smtClean="0"/>
              <a:t>Ters </a:t>
            </a:r>
            <a:r>
              <a:rPr lang="tr-TR" sz="4800" dirty="0" err="1"/>
              <a:t>Açılar:Köşeleri</a:t>
            </a:r>
            <a:r>
              <a:rPr lang="tr-TR" sz="4800" dirty="0"/>
              <a:t> ortak ve kenarları</a:t>
            </a:r>
          </a:p>
          <a:p>
            <a:pPr marL="64008" indent="0">
              <a:buNone/>
            </a:pPr>
            <a:r>
              <a:rPr lang="tr-TR" sz="4800" dirty="0"/>
              <a:t>birbirine zıt ışınları olan iki açıya TERS AÇI</a:t>
            </a:r>
          </a:p>
          <a:p>
            <a:pPr marL="64008" indent="0">
              <a:buNone/>
            </a:pPr>
            <a:r>
              <a:rPr lang="tr-TR" sz="4800" dirty="0"/>
              <a:t>denir. Ters açıların ölçüleri birbirine eşittir.</a:t>
            </a:r>
          </a:p>
        </p:txBody>
      </p:sp>
    </p:spTree>
    <p:extLst>
      <p:ext uri="{BB962C8B-B14F-4D97-AF65-F5344CB8AC3E}">
        <p14:creationId xmlns:p14="http://schemas.microsoft.com/office/powerpoint/2010/main" xmlns="" val="321809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9)Paralel İki Doğrunun Bir Kesenle Yaptığı</a:t>
            </a:r>
            <a:br>
              <a:rPr lang="tr-TR" dirty="0"/>
            </a:br>
            <a:r>
              <a:rPr lang="tr-TR" dirty="0" smtClean="0"/>
              <a:t>Açılar: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fontScale="85000" lnSpcReduction="20000"/>
          </a:bodyPr>
          <a:lstStyle/>
          <a:p>
            <a:pPr marL="64008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A)</a:t>
            </a:r>
            <a:r>
              <a:rPr lang="tr-TR" dirty="0" smtClean="0"/>
              <a:t>Yöndeş </a:t>
            </a:r>
            <a:r>
              <a:rPr lang="tr-TR" dirty="0" err="1"/>
              <a:t>Açılar:Aynı</a:t>
            </a:r>
            <a:r>
              <a:rPr lang="tr-TR" dirty="0"/>
              <a:t> yöne bakan açılara</a:t>
            </a:r>
          </a:p>
          <a:p>
            <a:pPr marL="64008" indent="0">
              <a:buNone/>
            </a:pPr>
            <a:r>
              <a:rPr lang="tr-TR" dirty="0"/>
              <a:t>yöndeş açılar </a:t>
            </a:r>
            <a:r>
              <a:rPr lang="tr-TR" dirty="0" err="1"/>
              <a:t>denir.Yöndeş</a:t>
            </a:r>
            <a:r>
              <a:rPr lang="tr-TR" dirty="0"/>
              <a:t> açılar                             </a:t>
            </a:r>
          </a:p>
          <a:p>
            <a:pPr marL="64008" indent="0">
              <a:buNone/>
            </a:pPr>
            <a:r>
              <a:rPr lang="tr-TR" dirty="0" smtClean="0"/>
              <a:t>birbirine </a:t>
            </a:r>
            <a:r>
              <a:rPr lang="tr-TR" dirty="0"/>
              <a:t>eşittir.                                </a:t>
            </a:r>
          </a:p>
          <a:p>
            <a:endParaRPr lang="tr-TR" dirty="0" smtClean="0"/>
          </a:p>
          <a:p>
            <a:pPr marL="64008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B)</a:t>
            </a:r>
            <a:r>
              <a:rPr lang="tr-TR" dirty="0" smtClean="0"/>
              <a:t>Ters </a:t>
            </a:r>
            <a:r>
              <a:rPr lang="tr-TR" dirty="0" err="1"/>
              <a:t>Açılar:Köşeleri</a:t>
            </a:r>
            <a:r>
              <a:rPr lang="tr-TR" dirty="0"/>
              <a:t> ortak ve kenarları</a:t>
            </a:r>
          </a:p>
          <a:p>
            <a:pPr marL="64008" indent="0">
              <a:buNone/>
            </a:pPr>
            <a:r>
              <a:rPr lang="tr-TR" dirty="0"/>
              <a:t>birbirine zıt ışınları                                  </a:t>
            </a:r>
          </a:p>
          <a:p>
            <a:pPr marL="64008" indent="0">
              <a:buNone/>
            </a:pPr>
            <a:r>
              <a:rPr lang="tr-TR" dirty="0"/>
              <a:t>olan iki açıya TERS AÇI denir.</a:t>
            </a:r>
          </a:p>
          <a:p>
            <a:pPr marL="64008" indent="0">
              <a:buNone/>
            </a:pPr>
            <a:r>
              <a:rPr lang="tr-TR" dirty="0"/>
              <a:t>Ters açıların ölçüleri birbirine</a:t>
            </a:r>
          </a:p>
          <a:p>
            <a:pPr marL="64008" indent="0">
              <a:buNone/>
            </a:pPr>
            <a:r>
              <a:rPr lang="tr-TR" dirty="0"/>
              <a:t>eşittir.</a:t>
            </a:r>
          </a:p>
          <a:p>
            <a:pPr marL="64008" indent="0">
              <a:buNone/>
            </a:pPr>
            <a:r>
              <a:rPr lang="tr-TR" dirty="0"/>
              <a:t> </a:t>
            </a:r>
          </a:p>
          <a:p>
            <a:pPr marL="64008" indent="0">
              <a:buNone/>
            </a:pPr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23592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>
                <a:solidFill>
                  <a:srgbClr val="FF0000"/>
                </a:solidFill>
              </a:rPr>
              <a:t>C)</a:t>
            </a:r>
            <a:r>
              <a:rPr lang="tr-TR" dirty="0" smtClean="0"/>
              <a:t>Dış </a:t>
            </a:r>
            <a:r>
              <a:rPr lang="tr-TR" dirty="0"/>
              <a:t>Ters </a:t>
            </a:r>
            <a:r>
              <a:rPr lang="tr-TR" dirty="0" err="1"/>
              <a:t>Açılar:Dışta</a:t>
            </a:r>
            <a:r>
              <a:rPr lang="tr-TR" dirty="0"/>
              <a:t> kalan ve dışa bakan</a:t>
            </a:r>
          </a:p>
          <a:p>
            <a:pPr marL="64008" indent="0">
              <a:buNone/>
            </a:pPr>
            <a:r>
              <a:rPr lang="tr-TR" dirty="0"/>
              <a:t> ters açılara dış ters açılar denir.</a:t>
            </a:r>
          </a:p>
          <a:p>
            <a:pPr marL="64008" indent="0">
              <a:buNone/>
            </a:pPr>
            <a:r>
              <a:rPr lang="tr-TR" dirty="0"/>
              <a:t>Dış ters açıların</a:t>
            </a:r>
          </a:p>
          <a:p>
            <a:pPr marL="64008" indent="0">
              <a:buNone/>
            </a:pPr>
            <a:r>
              <a:rPr lang="tr-TR" dirty="0"/>
              <a:t>ölçüleri birbirine eşittir.</a:t>
            </a:r>
          </a:p>
          <a:p>
            <a:pPr marL="64008" indent="0">
              <a:buNone/>
            </a:pPr>
            <a:r>
              <a:rPr lang="tr-TR" dirty="0"/>
              <a:t> </a:t>
            </a:r>
          </a:p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 smtClean="0">
                <a:solidFill>
                  <a:srgbClr val="FF0000"/>
                </a:solidFill>
              </a:rPr>
              <a:t>D)</a:t>
            </a:r>
            <a:r>
              <a:rPr lang="tr-TR" dirty="0" smtClean="0"/>
              <a:t>İç </a:t>
            </a:r>
            <a:r>
              <a:rPr lang="tr-TR" dirty="0"/>
              <a:t>Ters </a:t>
            </a:r>
            <a:r>
              <a:rPr lang="tr-TR" dirty="0" err="1"/>
              <a:t>Açılar:İçte</a:t>
            </a:r>
            <a:r>
              <a:rPr lang="tr-TR" dirty="0"/>
              <a:t> kalan ve içi bakan</a:t>
            </a:r>
          </a:p>
          <a:p>
            <a:pPr marL="64008" indent="0">
              <a:buNone/>
            </a:pPr>
            <a:r>
              <a:rPr lang="tr-TR" dirty="0"/>
              <a:t>ters açılara iç ters açılar denir.</a:t>
            </a:r>
          </a:p>
          <a:p>
            <a:pPr marL="64008" indent="0">
              <a:buNone/>
            </a:pPr>
            <a:r>
              <a:rPr lang="tr-TR" dirty="0"/>
              <a:t>İç ters açıların</a:t>
            </a:r>
          </a:p>
          <a:p>
            <a:pPr marL="64008" indent="0">
              <a:buNone/>
            </a:pPr>
            <a:r>
              <a:rPr lang="tr-TR" dirty="0"/>
              <a:t>ölçüleri birbirine eşittir.</a:t>
            </a:r>
          </a:p>
          <a:p>
            <a:pPr marL="64008" indent="0">
              <a:buNone/>
            </a:pPr>
            <a:r>
              <a:rPr lang="tr-TR" dirty="0"/>
              <a:t> </a:t>
            </a:r>
          </a:p>
          <a:p>
            <a:pPr marL="64008" indent="0">
              <a:buNone/>
            </a:pPr>
            <a:r>
              <a:rPr lang="tr-TR" dirty="0"/>
              <a:t> </a:t>
            </a:r>
            <a:r>
              <a:rPr lang="tr-TR" dirty="0">
                <a:solidFill>
                  <a:srgbClr val="FF0000"/>
                </a:solidFill>
              </a:rPr>
              <a:t>E</a:t>
            </a:r>
            <a:r>
              <a:rPr lang="tr-TR" dirty="0" smtClean="0">
                <a:solidFill>
                  <a:srgbClr val="FF0000"/>
                </a:solidFill>
              </a:rPr>
              <a:t>)</a:t>
            </a:r>
            <a:r>
              <a:rPr lang="tr-TR" dirty="0" smtClean="0"/>
              <a:t>Karşı </a:t>
            </a:r>
            <a:r>
              <a:rPr lang="tr-TR" dirty="0"/>
              <a:t>Konumlu </a:t>
            </a:r>
            <a:r>
              <a:rPr lang="tr-TR" dirty="0" err="1"/>
              <a:t>Açılar:Paralel</a:t>
            </a:r>
            <a:r>
              <a:rPr lang="tr-TR" dirty="0"/>
              <a:t> iki doğru</a:t>
            </a:r>
          </a:p>
          <a:p>
            <a:pPr marL="64008" indent="0">
              <a:buNone/>
            </a:pPr>
            <a:r>
              <a:rPr lang="tr-TR" dirty="0"/>
              <a:t>arasında kalan ve karşılıklı olan açılara denir.</a:t>
            </a:r>
          </a:p>
          <a:p>
            <a:pPr marL="64008" indent="0">
              <a:buNone/>
            </a:pPr>
            <a:r>
              <a:rPr lang="tr-TR" dirty="0"/>
              <a:t> Karşı konumlu açıların toplamı 180º`dir.</a:t>
            </a:r>
          </a:p>
        </p:txBody>
      </p:sp>
    </p:spTree>
    <p:extLst>
      <p:ext uri="{BB962C8B-B14F-4D97-AF65-F5344CB8AC3E}">
        <p14:creationId xmlns:p14="http://schemas.microsoft.com/office/powerpoint/2010/main" xmlns="" val="19123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RESİMLER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589240"/>
          </a:xfrm>
        </p:spPr>
      </p:pic>
    </p:spTree>
    <p:extLst>
      <p:ext uri="{BB962C8B-B14F-4D97-AF65-F5344CB8AC3E}">
        <p14:creationId xmlns:p14="http://schemas.microsoft.com/office/powerpoint/2010/main" xmlns="" val="1319044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43</TotalTime>
  <Words>313</Words>
  <Application>Microsoft Office PowerPoint</Application>
  <PresentationFormat>Ekran Gösterisi (4:3)</PresentationFormat>
  <Paragraphs>77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Canlı</vt:lpstr>
      <vt:lpstr>AÇI VE AÇI ÇEŞİTLERİ</vt:lpstr>
      <vt:lpstr>AÇI NEDİR? </vt:lpstr>
      <vt:lpstr>AÇILAR</vt:lpstr>
      <vt:lpstr>…</vt:lpstr>
      <vt:lpstr>8)Bir Noktada Kesişen İki Doğrunun Oluşturduğu Açılar:</vt:lpstr>
      <vt:lpstr>…</vt:lpstr>
      <vt:lpstr>9)Paralel İki Doğrunun Bir Kesenle Yaptığı Açılar:</vt:lpstr>
      <vt:lpstr>…</vt:lpstr>
      <vt:lpstr>RESİMLER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BENİ DİNLEDİĞİNİZ İÇİN TEŞEKKÜRLER</vt:lpstr>
    </vt:vector>
  </TitlesOfParts>
  <Company>SIRKET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5</cp:revision>
  <dcterms:created xsi:type="dcterms:W3CDTF">2013-03-29T10:42:10Z</dcterms:created>
  <dcterms:modified xsi:type="dcterms:W3CDTF">2013-04-03T13:01:17Z</dcterms:modified>
  <cp:category>www.sorubak.com</cp:category>
</cp:coreProperties>
</file>